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4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0" d="100"/>
          <a:sy n="130" d="100"/>
        </p:scale>
        <p:origin x="-752" y="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3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27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0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8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1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96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24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5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412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B5D59-B6E9-EF44-851A-774AA824AFD3}" type="datetimeFigureOut">
              <a:rPr lang="en-US" smtClean="0"/>
              <a:t>5/8/13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92D04-4331-CD4E-8C26-FB700AD62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5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2224437" y="292119"/>
            <a:ext cx="2281628" cy="720066"/>
          </a:xfrm>
          <a:prstGeom prst="roundRect">
            <a:avLst>
              <a:gd name="adj" fmla="val 8828"/>
            </a:avLst>
          </a:prstGeom>
          <a:solidFill>
            <a:srgbClr val="D9D9D9"/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4F81BD"/>
                </a:solidFill>
                <a:latin typeface="Segoe Light"/>
                <a:cs typeface="Segoe Light"/>
              </a:rPr>
              <a:t>WAN</a:t>
            </a:r>
            <a:endParaRPr lang="en-US" sz="1400" dirty="0">
              <a:solidFill>
                <a:srgbClr val="4F81BD"/>
              </a:solidFill>
              <a:latin typeface="Segoe Light"/>
              <a:cs typeface="Segoe Light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989246" y="292119"/>
            <a:ext cx="1651772" cy="720066"/>
          </a:xfrm>
          <a:prstGeom prst="roundRect">
            <a:avLst>
              <a:gd name="adj" fmla="val 8828"/>
            </a:avLst>
          </a:prstGeom>
          <a:solidFill>
            <a:srgbClr val="D9D9D9"/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4F81BD"/>
                </a:solidFill>
                <a:latin typeface="Segoe Light"/>
                <a:cs typeface="Segoe Light"/>
              </a:rPr>
              <a:t>Data Center</a:t>
            </a:r>
            <a:endParaRPr lang="en-US" sz="1400" dirty="0">
              <a:solidFill>
                <a:srgbClr val="4F81BD"/>
              </a:solidFill>
              <a:latin typeface="Segoe Light"/>
              <a:cs typeface="Segoe Ligh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786375" y="460966"/>
            <a:ext cx="438062" cy="0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506065" y="460966"/>
            <a:ext cx="483181" cy="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789331" y="292119"/>
            <a:ext cx="997044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85000"/>
            </a:schemeClr>
          </a:solidFill>
          <a:ln>
            <a:solidFill>
              <a:srgbClr val="7F7F7F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accent1"/>
                </a:solidFill>
                <a:latin typeface="Segoe Light"/>
                <a:cs typeface="Segoe Light"/>
              </a:rPr>
              <a:t>User</a:t>
            </a:r>
            <a:endParaRPr lang="en-US" sz="1400" dirty="0">
              <a:solidFill>
                <a:schemeClr val="accent1"/>
              </a:solidFill>
              <a:latin typeface="Segoe Light"/>
              <a:cs typeface="Segoe Light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2224437" y="460966"/>
            <a:ext cx="2281628" cy="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506065" y="838899"/>
            <a:ext cx="479374" cy="1"/>
          </a:xfrm>
          <a:prstGeom prst="line">
            <a:avLst/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1782567" y="838899"/>
            <a:ext cx="441870" cy="1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2224438" y="838900"/>
            <a:ext cx="2281627" cy="1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Left Brace 62"/>
          <p:cNvSpPr/>
          <p:nvPr/>
        </p:nvSpPr>
        <p:spPr>
          <a:xfrm rot="16200000">
            <a:off x="3263241" y="145355"/>
            <a:ext cx="204020" cy="2281628"/>
          </a:xfrm>
          <a:prstGeom prst="leftBrace">
            <a:avLst>
              <a:gd name="adj1" fmla="val 59800"/>
              <a:gd name="adj2" fmla="val 50312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4" name="Left Brace 63"/>
          <p:cNvSpPr/>
          <p:nvPr/>
        </p:nvSpPr>
        <p:spPr>
          <a:xfrm rot="16200000">
            <a:off x="5725624" y="472784"/>
            <a:ext cx="204019" cy="1626769"/>
          </a:xfrm>
          <a:prstGeom prst="leftBrace">
            <a:avLst>
              <a:gd name="adj1" fmla="val 62252"/>
              <a:gd name="adj2" fmla="val 50000"/>
            </a:avLst>
          </a:prstGeom>
          <a:ln>
            <a:solidFill>
              <a:srgbClr val="7F7F7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773026" y="1403102"/>
            <a:ext cx="1230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Fraction in WAN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280490" y="1433692"/>
            <a:ext cx="1095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Fraction in DC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cxnSp>
        <p:nvCxnSpPr>
          <p:cNvPr id="69" name="Elbow Connector 68"/>
          <p:cNvCxnSpPr/>
          <p:nvPr/>
        </p:nvCxnSpPr>
        <p:spPr>
          <a:xfrm>
            <a:off x="4985438" y="460966"/>
            <a:ext cx="1430952" cy="377933"/>
          </a:xfrm>
          <a:prstGeom prst="bentConnector3">
            <a:avLst>
              <a:gd name="adj1" fmla="val 101144"/>
            </a:avLst>
          </a:prstGeom>
          <a:ln>
            <a:solidFill>
              <a:srgbClr val="7F7F7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H="1">
            <a:off x="4985438" y="838901"/>
            <a:ext cx="1430952" cy="0"/>
          </a:xfrm>
          <a:prstGeom prst="straightConnector1">
            <a:avLst/>
          </a:prstGeom>
          <a:ln>
            <a:solidFill>
              <a:srgbClr val="7F7F7F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49" y="1974452"/>
            <a:ext cx="1102504" cy="147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0087" y="3361960"/>
            <a:ext cx="9606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eNode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-B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6" name="Lightning Bolt 5"/>
          <p:cNvSpPr/>
          <p:nvPr/>
        </p:nvSpPr>
        <p:spPr>
          <a:xfrm flipV="1">
            <a:off x="2649778" y="2700271"/>
            <a:ext cx="768357" cy="600133"/>
          </a:xfrm>
          <a:prstGeom prst="lightningBol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9606" t="11618" r="19928" b="2762"/>
          <a:stretch/>
        </p:blipFill>
        <p:spPr>
          <a:xfrm>
            <a:off x="2037817" y="2884618"/>
            <a:ext cx="509434" cy="7851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859" y="2479228"/>
            <a:ext cx="672848" cy="4420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505" y="2479228"/>
            <a:ext cx="672848" cy="43338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57" y="3309104"/>
            <a:ext cx="672848" cy="442088"/>
          </a:xfrm>
          <a:prstGeom prst="rect">
            <a:avLst/>
          </a:prstGeom>
        </p:spPr>
      </p:pic>
      <p:sp>
        <p:nvSpPr>
          <p:cNvPr id="9" name="Cloud 8"/>
          <p:cNvSpPr/>
          <p:nvPr/>
        </p:nvSpPr>
        <p:spPr>
          <a:xfrm>
            <a:off x="4954242" y="1974452"/>
            <a:ext cx="2976203" cy="2106900"/>
          </a:xfrm>
          <a:prstGeom prst="clou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2" idx="3"/>
            <a:endCxn id="27" idx="1"/>
          </p:cNvCxnSpPr>
          <p:nvPr/>
        </p:nvCxnSpPr>
        <p:spPr>
          <a:xfrm flipV="1">
            <a:off x="6230707" y="2695923"/>
            <a:ext cx="604798" cy="4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2"/>
          </p:cNvCxnSpPr>
          <p:nvPr/>
        </p:nvCxnSpPr>
        <p:spPr>
          <a:xfrm>
            <a:off x="5894283" y="2921316"/>
            <a:ext cx="336424" cy="387788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718131" y="2912617"/>
            <a:ext cx="338668" cy="396487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" idx="1"/>
          </p:cNvCxnSpPr>
          <p:nvPr/>
        </p:nvCxnSpPr>
        <p:spPr>
          <a:xfrm flipH="1">
            <a:off x="4535210" y="2700272"/>
            <a:ext cx="1022649" cy="212345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7" idx="3"/>
          </p:cNvCxnSpPr>
          <p:nvPr/>
        </p:nvCxnSpPr>
        <p:spPr>
          <a:xfrm>
            <a:off x="7508353" y="2695923"/>
            <a:ext cx="873647" cy="434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7537" y="2479228"/>
            <a:ext cx="1731632" cy="1386685"/>
          </a:xfrm>
          <a:prstGeom prst="rect">
            <a:avLst/>
          </a:prstGeom>
        </p:spPr>
      </p:pic>
      <p:sp>
        <p:nvSpPr>
          <p:cNvPr id="40" name="Freeform 39"/>
          <p:cNvSpPr/>
          <p:nvPr/>
        </p:nvSpPr>
        <p:spPr>
          <a:xfrm>
            <a:off x="1257130" y="3161123"/>
            <a:ext cx="1086555" cy="730635"/>
          </a:xfrm>
          <a:custGeom>
            <a:avLst/>
            <a:gdLst>
              <a:gd name="connsiteX0" fmla="*/ 0 w 1086555"/>
              <a:gd name="connsiteY0" fmla="*/ 211704 h 730635"/>
              <a:gd name="connsiteX1" fmla="*/ 211666 w 1086555"/>
              <a:gd name="connsiteY1" fmla="*/ 38 h 730635"/>
              <a:gd name="connsiteX2" fmla="*/ 423333 w 1086555"/>
              <a:gd name="connsiteY2" fmla="*/ 225816 h 730635"/>
              <a:gd name="connsiteX3" fmla="*/ 705555 w 1086555"/>
              <a:gd name="connsiteY3" fmla="*/ 691482 h 730635"/>
              <a:gd name="connsiteX4" fmla="*/ 1016000 w 1086555"/>
              <a:gd name="connsiteY4" fmla="*/ 677371 h 730635"/>
              <a:gd name="connsiteX5" fmla="*/ 1086555 w 1086555"/>
              <a:gd name="connsiteY5" fmla="*/ 451593 h 73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6555" h="730635">
                <a:moveTo>
                  <a:pt x="0" y="211704"/>
                </a:moveTo>
                <a:cubicBezTo>
                  <a:pt x="70555" y="104695"/>
                  <a:pt x="141111" y="-2314"/>
                  <a:pt x="211666" y="38"/>
                </a:cubicBezTo>
                <a:cubicBezTo>
                  <a:pt x="282221" y="2390"/>
                  <a:pt x="341018" y="110575"/>
                  <a:pt x="423333" y="225816"/>
                </a:cubicBezTo>
                <a:cubicBezTo>
                  <a:pt x="505648" y="341057"/>
                  <a:pt x="606777" y="616223"/>
                  <a:pt x="705555" y="691482"/>
                </a:cubicBezTo>
                <a:cubicBezTo>
                  <a:pt x="804333" y="766741"/>
                  <a:pt x="952500" y="717352"/>
                  <a:pt x="1016000" y="677371"/>
                </a:cubicBezTo>
                <a:cubicBezTo>
                  <a:pt x="1079500" y="637390"/>
                  <a:pt x="1065388" y="484519"/>
                  <a:pt x="1086555" y="451593"/>
                </a:cubicBezTo>
              </a:path>
            </a:pathLst>
          </a:cu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23667" y="3891758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test point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9812" y="3925788"/>
            <a:ext cx="8410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hotspot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(USB)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89192" y="4141231"/>
            <a:ext cx="17156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Cellular Backbone</a:t>
            </a:r>
          </a:p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AT&amp;T Backbone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  <p:cxnSp>
        <p:nvCxnSpPr>
          <p:cNvPr id="54" name="Straight Connector 53"/>
          <p:cNvCxnSpPr>
            <a:stCxn id="28" idx="3"/>
          </p:cNvCxnSpPr>
          <p:nvPr/>
        </p:nvCxnSpPr>
        <p:spPr>
          <a:xfrm>
            <a:off x="6835505" y="3530148"/>
            <a:ext cx="1180848" cy="395640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loud 59"/>
          <p:cNvSpPr/>
          <p:nvPr/>
        </p:nvSpPr>
        <p:spPr>
          <a:xfrm rot="6758650">
            <a:off x="7470640" y="2461861"/>
            <a:ext cx="3146777" cy="2106900"/>
          </a:xfrm>
          <a:prstGeom prst="cloud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321390" y="3261370"/>
            <a:ext cx="68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Segoe Light"/>
                <a:cs typeface="Segoe Light"/>
              </a:rPr>
              <a:t>WAN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79816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093" y="3643026"/>
            <a:ext cx="1295864" cy="20226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7F7F7F"/>
                </a:solidFill>
                <a:latin typeface="Segoe Light"/>
                <a:cs typeface="Segoe Light"/>
              </a:rPr>
              <a:t>ns.mydomain.com</a:t>
            </a:r>
            <a:endParaRPr lang="en-US" sz="14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7093" y="608494"/>
            <a:ext cx="1304140" cy="2056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7F7F7F"/>
                </a:solidFill>
                <a:latin typeface="Segoe Light"/>
                <a:cs typeface="Segoe Light"/>
              </a:rPr>
              <a:t>myAddr</a:t>
            </a:r>
            <a:endParaRPr lang="en-US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7136" y="3604741"/>
            <a:ext cx="196013" cy="392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97626" y="1863059"/>
            <a:ext cx="1084830" cy="720066"/>
          </a:xfrm>
          <a:prstGeom prst="roundRect">
            <a:avLst>
              <a:gd name="adj" fmla="val 8828"/>
            </a:avLst>
          </a:prstGeom>
          <a:solidFill>
            <a:srgbClr val="BFBFBF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DNS Server</a:t>
            </a:r>
            <a:endParaRPr lang="en-US" sz="16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97626" y="721403"/>
            <a:ext cx="1084830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DNS Client</a:t>
            </a:r>
            <a:endParaRPr lang="en-US" sz="1600" dirty="0">
              <a:solidFill>
                <a:srgbClr val="7F7F7F"/>
              </a:solidFill>
              <a:latin typeface="Segoe Light"/>
              <a:cs typeface="Segoe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57644" y="608494"/>
            <a:ext cx="1436472" cy="20226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7F7F7F"/>
                </a:solidFill>
                <a:latin typeface="Segoe Light"/>
                <a:cs typeface="Segoe Light"/>
              </a:rPr>
              <a:t>n</a:t>
            </a:r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s.target1.com</a:t>
            </a:r>
          </a:p>
          <a:p>
            <a:pPr algn="ctr"/>
            <a:r>
              <a:rPr lang="en-US" sz="1400" dirty="0" smtClean="0">
                <a:solidFill>
                  <a:srgbClr val="93CDDD"/>
                </a:solidFill>
                <a:latin typeface="Segoe Light"/>
                <a:cs typeface="Segoe Light"/>
              </a:rPr>
              <a:t>(target 1)</a:t>
            </a:r>
            <a:endParaRPr lang="en-US" sz="1400" dirty="0">
              <a:solidFill>
                <a:srgbClr val="93CDDD"/>
              </a:solidFill>
              <a:latin typeface="Segoe Light"/>
              <a:cs typeface="Segoe Ligh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62860" y="608494"/>
            <a:ext cx="1436472" cy="202262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7F7F7F"/>
                </a:solidFill>
                <a:latin typeface="Segoe Light"/>
                <a:cs typeface="Segoe Light"/>
              </a:rPr>
              <a:t>ns.target2.com</a:t>
            </a:r>
          </a:p>
          <a:p>
            <a:pPr algn="ctr"/>
            <a:r>
              <a:rPr lang="en-US" sz="1400" dirty="0" smtClean="0">
                <a:solidFill>
                  <a:srgbClr val="93CDDD"/>
                </a:solidFill>
                <a:latin typeface="Segoe Light"/>
                <a:cs typeface="Segoe Light"/>
              </a:rPr>
              <a:t>(target 2)</a:t>
            </a:r>
            <a:endParaRPr lang="en-US" sz="1400" dirty="0">
              <a:solidFill>
                <a:srgbClr val="93CDDD"/>
              </a:solidFill>
              <a:latin typeface="Segoe Light"/>
              <a:cs typeface="Segoe Ligh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514234" y="257112"/>
            <a:ext cx="2918576" cy="748957"/>
            <a:chOff x="1533878" y="992300"/>
            <a:chExt cx="2918576" cy="748957"/>
          </a:xfrm>
        </p:grpSpPr>
        <p:sp>
          <p:nvSpPr>
            <p:cNvPr id="12" name="Right Arrow 11"/>
            <p:cNvSpPr/>
            <p:nvPr/>
          </p:nvSpPr>
          <p:spPr>
            <a:xfrm>
              <a:off x="1600878" y="1414817"/>
              <a:ext cx="2676410" cy="296811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F7F7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97596" y="992300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</a:t>
              </a:r>
              <a:r>
                <a:rPr lang="en-US" sz="1400" dirty="0" err="1" smtClean="0">
                  <a:solidFill>
                    <a:srgbClr val="93CDDD"/>
                  </a:solidFill>
                  <a:latin typeface="Segoe Light"/>
                  <a:cs typeface="Segoe Light"/>
                </a:rPr>
                <a:t>mydomain.com</a:t>
              </a:r>
              <a:endParaRPr lang="en-US" sz="1400" dirty="0">
                <a:solidFill>
                  <a:srgbClr val="93CDDD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533878" y="1371925"/>
              <a:ext cx="301660" cy="369332"/>
              <a:chOff x="-608082" y="993206"/>
              <a:chExt cx="301660" cy="369332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75000"/>
                      </a:schemeClr>
                    </a:solidFill>
                    <a:latin typeface="Segoe Light"/>
                    <a:cs typeface="Segoe Light"/>
                  </a:rPr>
                  <a:t>1</a:t>
                </a:r>
                <a:endParaRPr lang="en-US" dirty="0">
                  <a:solidFill>
                    <a:schemeClr val="bg1">
                      <a:lumMod val="75000"/>
                    </a:schemeClr>
                  </a:solidFill>
                  <a:latin typeface="Segoe Light"/>
                  <a:cs typeface="Segoe Light"/>
                </a:endParaRP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347886" y="2446457"/>
            <a:ext cx="3258417" cy="1283811"/>
            <a:chOff x="1367530" y="3181645"/>
            <a:chExt cx="3258417" cy="1283811"/>
          </a:xfrm>
        </p:grpSpPr>
        <p:sp>
          <p:nvSpPr>
            <p:cNvPr id="18" name="Right Arrow 17"/>
            <p:cNvSpPr/>
            <p:nvPr/>
          </p:nvSpPr>
          <p:spPr>
            <a:xfrm rot="8828896">
              <a:off x="1367530" y="4144499"/>
              <a:ext cx="3258417" cy="320957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4234375" y="3181645"/>
              <a:ext cx="303576" cy="369332"/>
              <a:chOff x="-608082" y="993206"/>
              <a:chExt cx="303576" cy="369332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2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 rot="19601968">
              <a:off x="1428270" y="3797097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88014" y="3637948"/>
            <a:ext cx="4018006" cy="1385725"/>
            <a:chOff x="1307658" y="4373136"/>
            <a:chExt cx="4018006" cy="1385725"/>
          </a:xfrm>
        </p:grpSpPr>
        <p:sp>
          <p:nvSpPr>
            <p:cNvPr id="24" name="Right Arrow 23"/>
            <p:cNvSpPr/>
            <p:nvPr/>
          </p:nvSpPr>
          <p:spPr>
            <a:xfrm rot="19616165">
              <a:off x="1307658" y="4373136"/>
              <a:ext cx="4018006" cy="335017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 rot="19601968">
              <a:off x="1871925" y="4753582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Referral:</a:t>
              </a:r>
            </a:p>
            <a:p>
              <a:r>
                <a:rPr lang="en-US" sz="1400" b="1" dirty="0" err="1" smtClean="0">
                  <a:solidFill>
                    <a:srgbClr val="93CDDD"/>
                  </a:solidFill>
                  <a:latin typeface="Segoe Light"/>
                  <a:cs typeface="Segoe Light"/>
                </a:rPr>
                <a:t>myAddr</a:t>
              </a:r>
              <a:endParaRPr lang="en-US" sz="1400" dirty="0">
                <a:solidFill>
                  <a:srgbClr val="93CDDD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533878" y="5389529"/>
              <a:ext cx="303576" cy="369332"/>
              <a:chOff x="-608082" y="993206"/>
              <a:chExt cx="303576" cy="369332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3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1502598" y="1398628"/>
            <a:ext cx="2930212" cy="699234"/>
            <a:chOff x="1522242" y="2133816"/>
            <a:chExt cx="2930212" cy="699234"/>
          </a:xfrm>
        </p:grpSpPr>
        <p:sp>
          <p:nvSpPr>
            <p:cNvPr id="30" name="Right Arrow 29"/>
            <p:cNvSpPr/>
            <p:nvPr/>
          </p:nvSpPr>
          <p:spPr>
            <a:xfrm>
              <a:off x="1600877" y="2518111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97596" y="2133816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Referral: </a:t>
              </a:r>
            </a:p>
            <a:p>
              <a:r>
                <a:rPr lang="en-US" sz="1400" dirty="0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Segoe Light"/>
                  <a:cs typeface="Segoe Light"/>
                </a:rPr>
                <a:t>ns.target2.com</a:t>
              </a:r>
              <a:endPara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1522242" y="2463718"/>
              <a:ext cx="303576" cy="369332"/>
              <a:chOff x="-608082" y="993206"/>
              <a:chExt cx="303576" cy="369332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5</a:t>
                </a:r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1572957" y="2057792"/>
            <a:ext cx="2765340" cy="715664"/>
            <a:chOff x="1592601" y="2792980"/>
            <a:chExt cx="2765340" cy="715664"/>
          </a:xfrm>
        </p:grpSpPr>
        <p:sp>
          <p:nvSpPr>
            <p:cNvPr id="36" name="Right Arrow 35"/>
            <p:cNvSpPr/>
            <p:nvPr/>
          </p:nvSpPr>
          <p:spPr>
            <a:xfrm rot="10800000">
              <a:off x="1592601" y="2832492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4054365" y="2792980"/>
              <a:ext cx="303576" cy="369332"/>
              <a:chOff x="-608082" y="993206"/>
              <a:chExt cx="303576" cy="369332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4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1678874" y="298542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BFBFBF"/>
                  </a:solidFill>
                  <a:latin typeface="Segoe Light"/>
                  <a:cs typeface="Segoe Light"/>
                </a:rPr>
                <a:t>Resolve</a:t>
              </a:r>
              <a:r>
                <a:rPr lang="en-US" sz="1400" b="1" dirty="0" smtClean="0">
                  <a:latin typeface="Segoe Light"/>
                  <a:cs typeface="Segoe Light"/>
                </a:rPr>
                <a:t>: </a:t>
              </a:r>
            </a:p>
            <a:p>
              <a:r>
                <a:rPr lang="en-US" sz="1400" dirty="0" err="1" smtClean="0">
                  <a:solidFill>
                    <a:srgbClr val="BFBFB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BFBFB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665894" y="375686"/>
            <a:ext cx="2739524" cy="800938"/>
            <a:chOff x="5685538" y="1110874"/>
            <a:chExt cx="2739524" cy="800938"/>
          </a:xfrm>
        </p:grpSpPr>
        <p:sp>
          <p:nvSpPr>
            <p:cNvPr id="42" name="Right Arrow 41"/>
            <p:cNvSpPr/>
            <p:nvPr/>
          </p:nvSpPr>
          <p:spPr>
            <a:xfrm>
              <a:off x="5713760" y="1599623"/>
              <a:ext cx="1668744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5685538" y="1542480"/>
              <a:ext cx="301660" cy="369332"/>
              <a:chOff x="-608082" y="993206"/>
              <a:chExt cx="301660" cy="369332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6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5770204" y="111087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694116" y="1759734"/>
            <a:ext cx="1725188" cy="553942"/>
            <a:chOff x="5713760" y="2494922"/>
            <a:chExt cx="1725188" cy="553942"/>
          </a:xfrm>
        </p:grpSpPr>
        <p:sp>
          <p:nvSpPr>
            <p:cNvPr id="48" name="Right Arrow 47"/>
            <p:cNvSpPr/>
            <p:nvPr/>
          </p:nvSpPr>
          <p:spPr>
            <a:xfrm rot="10800000">
              <a:off x="5713760" y="2722425"/>
              <a:ext cx="1668744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7135372" y="2679532"/>
              <a:ext cx="303576" cy="369332"/>
              <a:chOff x="-608082" y="993206"/>
              <a:chExt cx="303576" cy="369332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BFBFBF"/>
                    </a:solidFill>
                    <a:latin typeface="Segoe Light"/>
                    <a:cs typeface="Segoe Light"/>
                  </a:rPr>
                  <a:t>7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5871233" y="2494922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rgbClr val="7F7F7F"/>
                  </a:solidFill>
                  <a:latin typeface="Segoe Light"/>
                  <a:cs typeface="Segoe Light"/>
                </a:rPr>
                <a:t>NXDomain</a:t>
              </a:r>
              <a:endParaRPr lang="en-US" sz="1400" dirty="0">
                <a:solidFill>
                  <a:srgbClr val="7F7F7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572957" y="1027243"/>
            <a:ext cx="2741131" cy="520665"/>
            <a:chOff x="1592601" y="1762431"/>
            <a:chExt cx="2741131" cy="520665"/>
          </a:xfrm>
        </p:grpSpPr>
        <p:sp>
          <p:nvSpPr>
            <p:cNvPr id="54" name="Right Arrow 53"/>
            <p:cNvSpPr/>
            <p:nvPr/>
          </p:nvSpPr>
          <p:spPr>
            <a:xfrm rot="10800000">
              <a:off x="1592601" y="1808522"/>
              <a:ext cx="2676410" cy="296811"/>
            </a:xfrm>
            <a:prstGeom prst="rightArrow">
              <a:avLst/>
            </a:prstGeom>
            <a:solidFill>
              <a:srgbClr val="BFBFB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4032072" y="1762431"/>
              <a:ext cx="301660" cy="369332"/>
              <a:chOff x="-608082" y="993206"/>
              <a:chExt cx="301660" cy="36933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solidFill>
                      <a:srgbClr val="BFBFBF"/>
                    </a:solidFill>
                    <a:latin typeface="Segoe Light"/>
                    <a:cs typeface="Segoe Light"/>
                  </a:rPr>
                  <a:t>8</a:t>
                </a:r>
                <a:endParaRPr lang="en-US" dirty="0">
                  <a:solidFill>
                    <a:srgbClr val="BFBFBF"/>
                  </a:solidFill>
                  <a:latin typeface="Segoe Light"/>
                  <a:cs typeface="Segoe Light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673506" y="1975319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Segoe Light"/>
                  <a:cs typeface="Segoe Light"/>
                </a:rPr>
                <a:t>NXDomain</a:t>
              </a:r>
              <a:endPara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747801" y="4148231"/>
            <a:ext cx="4837981" cy="1213922"/>
            <a:chOff x="4230358" y="4743716"/>
            <a:chExt cx="4837981" cy="1213922"/>
          </a:xfrm>
        </p:grpSpPr>
        <p:sp>
          <p:nvSpPr>
            <p:cNvPr id="60" name="TextBox 59"/>
            <p:cNvSpPr txBox="1"/>
            <p:nvPr/>
          </p:nvSpPr>
          <p:spPr>
            <a:xfrm>
              <a:off x="4230358" y="4757309"/>
              <a:ext cx="48379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Record time delta </a:t>
              </a:r>
              <a:r>
                <a:rPr lang="en-US" b="1" i="1" dirty="0">
                  <a:latin typeface="Segoe Light"/>
                  <a:cs typeface="Segoe Light"/>
                </a:rPr>
                <a:t>T</a:t>
              </a:r>
              <a:r>
                <a:rPr lang="en-US" dirty="0" smtClean="0">
                  <a:latin typeface="Segoe Light"/>
                  <a:cs typeface="Segoe Light"/>
                </a:rPr>
                <a:t> between       and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Determine </a:t>
              </a:r>
              <a:r>
                <a:rPr lang="en-US" b="1" i="1" dirty="0" smtClean="0">
                  <a:latin typeface="Segoe Light"/>
                  <a:cs typeface="Segoe Light"/>
                </a:rPr>
                <a:t>RTT </a:t>
              </a:r>
              <a:r>
                <a:rPr lang="en-US" dirty="0" smtClean="0">
                  <a:latin typeface="Segoe Light"/>
                  <a:cs typeface="Segoe Light"/>
                </a:rPr>
                <a:t>between </a:t>
              </a:r>
              <a:r>
                <a:rPr lang="en-US" dirty="0" err="1" smtClean="0">
                  <a:latin typeface="Segoe Light"/>
                  <a:cs typeface="Segoe Light"/>
                </a:rPr>
                <a:t>myAddr</a:t>
              </a:r>
              <a:r>
                <a:rPr lang="en-US" dirty="0" smtClean="0">
                  <a:latin typeface="Segoe Light"/>
                  <a:cs typeface="Segoe Light"/>
                </a:rPr>
                <a:t> and target1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Latency target1 to target2 = </a:t>
              </a:r>
              <a:r>
                <a:rPr lang="en-US" b="1" i="1" dirty="0" smtClean="0">
                  <a:latin typeface="Segoe Light"/>
                  <a:cs typeface="Segoe Light"/>
                </a:rPr>
                <a:t>T – RTT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b="1" dirty="0" smtClean="0">
                  <a:latin typeface="Segoe Light"/>
                  <a:cs typeface="Segoe Light"/>
                </a:rPr>
                <a:t>the time between 	 and </a:t>
              </a:r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7438948" y="4751016"/>
              <a:ext cx="303576" cy="369332"/>
              <a:chOff x="-608082" y="993206"/>
              <a:chExt cx="303576" cy="369332"/>
            </a:xfrm>
          </p:grpSpPr>
          <p:sp>
            <p:nvSpPr>
              <p:cNvPr id="65" name="Oval 6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5</a:t>
                </a: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8210788" y="4743716"/>
              <a:ext cx="303576" cy="369332"/>
              <a:chOff x="-608082" y="993206"/>
              <a:chExt cx="303576" cy="369332"/>
            </a:xfrm>
          </p:grpSpPr>
          <p:sp>
            <p:nvSpPr>
              <p:cNvPr id="63" name="Oval 6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rgbClr val="D9D9D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8</a:t>
                </a:r>
              </a:p>
            </p:txBody>
          </p:sp>
        </p:grpSp>
      </p:grpSp>
      <p:grpSp>
        <p:nvGrpSpPr>
          <p:cNvPr id="73" name="Group 72"/>
          <p:cNvGrpSpPr/>
          <p:nvPr/>
        </p:nvGrpSpPr>
        <p:grpSpPr>
          <a:xfrm>
            <a:off x="6290929" y="5000181"/>
            <a:ext cx="303576" cy="369332"/>
            <a:chOff x="7236396" y="3889492"/>
            <a:chExt cx="303576" cy="369332"/>
          </a:xfrm>
        </p:grpSpPr>
        <p:sp>
          <p:nvSpPr>
            <p:cNvPr id="70" name="Oval 69"/>
            <p:cNvSpPr/>
            <p:nvPr/>
          </p:nvSpPr>
          <p:spPr>
            <a:xfrm>
              <a:off x="7255668" y="3925102"/>
              <a:ext cx="272787" cy="286929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Segoe Light"/>
                <a:cs typeface="Segoe Ligh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236396" y="3889492"/>
              <a:ext cx="3035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Segoe Light"/>
                  <a:cs typeface="Segoe Light"/>
                </a:rPr>
                <a:t>6</a:t>
              </a:r>
              <a:endParaRPr lang="en-US" dirty="0">
                <a:latin typeface="Segoe Light"/>
                <a:cs typeface="Segoe Light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7042003" y="4981008"/>
            <a:ext cx="303576" cy="369332"/>
            <a:chOff x="7236396" y="3889492"/>
            <a:chExt cx="303576" cy="369332"/>
          </a:xfrm>
        </p:grpSpPr>
        <p:sp>
          <p:nvSpPr>
            <p:cNvPr id="75" name="Oval 74"/>
            <p:cNvSpPr/>
            <p:nvPr/>
          </p:nvSpPr>
          <p:spPr>
            <a:xfrm>
              <a:off x="7255668" y="3925102"/>
              <a:ext cx="272787" cy="286929"/>
            </a:xfrm>
            <a:prstGeom prst="ellipse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atin typeface="Segoe Light"/>
                <a:cs typeface="Segoe Ligh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236396" y="3889492"/>
              <a:ext cx="3035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Segoe Light"/>
                  <a:cs typeface="Segoe Light"/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097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8" y="375177"/>
            <a:ext cx="5009444" cy="29236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7558" y="721090"/>
            <a:ext cx="2088444" cy="2963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38918" y="1008783"/>
            <a:ext cx="5235395" cy="1030297"/>
            <a:chOff x="3716694" y="4379916"/>
            <a:chExt cx="5235395" cy="103029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t="11871" r="50000" b="77028"/>
            <a:stretch/>
          </p:blipFill>
          <p:spPr>
            <a:xfrm>
              <a:off x="4415935" y="4823548"/>
              <a:ext cx="4527514" cy="586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3716694" y="4379916"/>
              <a:ext cx="646334" cy="38964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813778" y="4388556"/>
              <a:ext cx="3138311" cy="38100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6231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_ge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" y="3984186"/>
            <a:ext cx="9144000" cy="4308297"/>
          </a:xfrm>
          <a:prstGeom prst="rect">
            <a:avLst/>
          </a:prstGeom>
        </p:spPr>
      </p:pic>
      <p:pic>
        <p:nvPicPr>
          <p:cNvPr id="6" name="Picture 5" descr="viz_open_resol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8" y="-843451"/>
            <a:ext cx="9144000" cy="46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Forwarder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 r="14638"/>
          <a:stretch/>
        </p:blipFill>
        <p:spPr>
          <a:xfrm>
            <a:off x="605692" y="1152770"/>
            <a:ext cx="7199923" cy="490976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1914768" y="1895231"/>
            <a:ext cx="1357923" cy="1018931"/>
          </a:xfrm>
          <a:prstGeom prst="roundRect">
            <a:avLst>
              <a:gd name="adj" fmla="val 4947"/>
            </a:avLst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6" name="Picture 15" descr="Forwarders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70" y="2914162"/>
            <a:ext cx="3060700" cy="1752600"/>
          </a:xfrm>
          <a:prstGeom prst="rect">
            <a:avLst/>
          </a:prstGeom>
          <a:ln w="19050" cmpd="sng">
            <a:solidFill>
              <a:srgbClr val="FFFF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/>
          <p:cNvCxnSpPr/>
          <p:nvPr/>
        </p:nvCxnSpPr>
        <p:spPr>
          <a:xfrm flipH="1">
            <a:off x="4696070" y="2642338"/>
            <a:ext cx="573875" cy="24251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35489" y="2642338"/>
            <a:ext cx="1921281" cy="24251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5269946" y="2208007"/>
            <a:ext cx="565543" cy="434331"/>
          </a:xfrm>
          <a:prstGeom prst="roundRect">
            <a:avLst>
              <a:gd name="adj" fmla="val 4947"/>
            </a:avLst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3477846" y="4220310"/>
            <a:ext cx="752231" cy="801076"/>
          </a:xfrm>
          <a:prstGeom prst="roundRect">
            <a:avLst>
              <a:gd name="adj" fmla="val 4947"/>
            </a:avLst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5" name="Picture 24" descr="Forwarders cop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45" y="3952378"/>
            <a:ext cx="2311400" cy="2019300"/>
          </a:xfrm>
          <a:prstGeom prst="rect">
            <a:avLst/>
          </a:prstGeom>
          <a:ln w="19050" cmpd="sng">
            <a:solidFill>
              <a:schemeClr val="bg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6" name="Straight Connector 25"/>
          <p:cNvCxnSpPr/>
          <p:nvPr/>
        </p:nvCxnSpPr>
        <p:spPr>
          <a:xfrm flipH="1" flipV="1">
            <a:off x="2995245" y="3952378"/>
            <a:ext cx="482601" cy="26793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995245" y="5021387"/>
            <a:ext cx="482602" cy="95029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64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103</Words>
  <Application>Microsoft Macintosh PowerPoint</Application>
  <PresentationFormat>On-screen Show (4:3)</PresentationFormat>
  <Paragraphs>50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UC,Berkeley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Zhang</dc:creator>
  <cp:lastModifiedBy>Ben Zhang</cp:lastModifiedBy>
  <cp:revision>91</cp:revision>
  <dcterms:created xsi:type="dcterms:W3CDTF">2013-05-08T21:38:46Z</dcterms:created>
  <dcterms:modified xsi:type="dcterms:W3CDTF">2013-05-09T19:14:55Z</dcterms:modified>
</cp:coreProperties>
</file>